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550" r:id="rId2"/>
    <p:sldId id="551" r:id="rId3"/>
    <p:sldId id="459" r:id="rId4"/>
    <p:sldId id="529" r:id="rId5"/>
    <p:sldId id="513" r:id="rId6"/>
    <p:sldId id="528" r:id="rId7"/>
    <p:sldId id="531" r:id="rId8"/>
    <p:sldId id="521" r:id="rId9"/>
    <p:sldId id="516" r:id="rId10"/>
    <p:sldId id="517" r:id="rId11"/>
    <p:sldId id="518" r:id="rId12"/>
    <p:sldId id="520" r:id="rId13"/>
    <p:sldId id="519" r:id="rId14"/>
    <p:sldId id="506" r:id="rId15"/>
    <p:sldId id="467" r:id="rId16"/>
    <p:sldId id="507" r:id="rId17"/>
    <p:sldId id="527" r:id="rId18"/>
    <p:sldId id="510" r:id="rId19"/>
    <p:sldId id="508" r:id="rId20"/>
    <p:sldId id="509" r:id="rId21"/>
    <p:sldId id="511" r:id="rId22"/>
    <p:sldId id="514" r:id="rId23"/>
    <p:sldId id="525" r:id="rId24"/>
    <p:sldId id="526" r:id="rId25"/>
    <p:sldId id="523" r:id="rId26"/>
    <p:sldId id="515" r:id="rId27"/>
    <p:sldId id="524" r:id="rId28"/>
    <p:sldId id="260" r:id="rId29"/>
    <p:sldId id="474" r:id="rId30"/>
    <p:sldId id="5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92E6DC-3709-A148-9B4E-7E070009EE9F}">
          <p14:sldIdLst>
            <p14:sldId id="550"/>
            <p14:sldId id="551"/>
            <p14:sldId id="459"/>
            <p14:sldId id="529"/>
            <p14:sldId id="513"/>
            <p14:sldId id="528"/>
            <p14:sldId id="531"/>
            <p14:sldId id="521"/>
            <p14:sldId id="516"/>
            <p14:sldId id="517"/>
            <p14:sldId id="518"/>
            <p14:sldId id="520"/>
            <p14:sldId id="519"/>
            <p14:sldId id="506"/>
            <p14:sldId id="467"/>
            <p14:sldId id="507"/>
            <p14:sldId id="527"/>
            <p14:sldId id="510"/>
            <p14:sldId id="508"/>
            <p14:sldId id="509"/>
            <p14:sldId id="511"/>
            <p14:sldId id="514"/>
            <p14:sldId id="525"/>
            <p14:sldId id="526"/>
            <p14:sldId id="523"/>
            <p14:sldId id="515"/>
            <p14:sldId id="524"/>
            <p14:sldId id="260"/>
            <p14:sldId id="474"/>
            <p14:sldId id="501"/>
          </p14:sldIdLst>
        </p14:section>
        <p14:section name="Untitled Section" id="{62AC2A79-44AA-CE4D-8926-B5DCCBE9261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34"/>
    <p:restoredTop sz="94368"/>
  </p:normalViewPr>
  <p:slideViewPr>
    <p:cSldViewPr snapToGrid="0" snapToObjects="1">
      <p:cViewPr varScale="1">
        <p:scale>
          <a:sx n="93" d="100"/>
          <a:sy n="93" d="100"/>
        </p:scale>
        <p:origin x="23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2533A-928F-0C44-BDCC-EDC17B0DC85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D90DB-970E-9246-BBAF-B3960108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2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1ebb9ca6d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1ebb9ca6d_0_1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67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9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80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579116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83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09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7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6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8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8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1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8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7ECFC-20CB-A74B-81AB-ED7254BA088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1DAC2-C718-1D45-8C40-A5B04F6CB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1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814310" y="-43219"/>
            <a:ext cx="10986253" cy="69012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EAB41B-030C-A445-A9CD-B79095D01885}"/>
              </a:ext>
            </a:extLst>
          </p:cNvPr>
          <p:cNvSpPr txBox="1"/>
          <p:nvPr/>
        </p:nvSpPr>
        <p:spPr>
          <a:xfrm>
            <a:off x="305173" y="531344"/>
            <a:ext cx="11312509" cy="45756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endParaRPr lang="en-US" sz="3300" dirty="0"/>
          </a:p>
          <a:p>
            <a:r>
              <a:rPr lang="en-US" sz="4800" dirty="0"/>
              <a:t>       of Wikipedia: </a:t>
            </a:r>
          </a:p>
          <a:p>
            <a:r>
              <a:rPr lang="en-US" sz="4800" dirty="0"/>
              <a:t> Knowledge-Powered Conversational Agents</a:t>
            </a:r>
          </a:p>
          <a:p>
            <a:endParaRPr lang="en-US" sz="3300" dirty="0"/>
          </a:p>
          <a:p>
            <a:r>
              <a:rPr lang="en-US" sz="3300" dirty="0"/>
              <a:t> *Emily </a:t>
            </a:r>
            <a:r>
              <a:rPr lang="en-US" sz="3300" dirty="0" err="1"/>
              <a:t>Dinan</a:t>
            </a:r>
            <a:r>
              <a:rPr lang="en-US" sz="3300" dirty="0"/>
              <a:t>, *Stephen Roller, *Kurt Shuster,   </a:t>
            </a:r>
            <a:r>
              <a:rPr lang="en-US" sz="1400" dirty="0"/>
              <a:t>(*joint first authors)</a:t>
            </a:r>
            <a:endParaRPr lang="en-US" sz="3300" dirty="0"/>
          </a:p>
          <a:p>
            <a:r>
              <a:rPr lang="en-US" sz="3300" dirty="0"/>
              <a:t>   Angela Fan, Michael </a:t>
            </a:r>
            <a:r>
              <a:rPr lang="en-US" sz="3300" dirty="0" err="1"/>
              <a:t>Auli</a:t>
            </a:r>
            <a:r>
              <a:rPr lang="en-US" sz="3300" dirty="0"/>
              <a:t>, Jason Weston</a:t>
            </a:r>
          </a:p>
          <a:p>
            <a:r>
              <a:rPr lang="en-US" sz="3300" dirty="0"/>
              <a:t>  </a:t>
            </a:r>
          </a:p>
          <a:p>
            <a:r>
              <a:rPr lang="en-US" sz="3300" dirty="0">
                <a:solidFill>
                  <a:srgbClr val="00B0F0"/>
                </a:solidFill>
              </a:rPr>
              <a:t>  Facebook AI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B7D2C-99CB-5B4E-AE8F-1F959D44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0" y="9178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B576B-4E54-F443-A15C-09C5B52B0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023" y="1825625"/>
            <a:ext cx="68419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E0396-7209-8C40-94B5-0C0E675D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257" y="0"/>
            <a:ext cx="8282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3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15F3-6CA4-F34D-BDE4-33286D5C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08" y="-61176"/>
            <a:ext cx="10515600" cy="1325563"/>
          </a:xfrm>
        </p:spPr>
        <p:txBody>
          <a:bodyPr/>
          <a:lstStyle/>
          <a:p>
            <a:r>
              <a:rPr lang="en-US" dirty="0"/>
              <a:t>Dataset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5DF31B-DD08-9342-B585-B30A1A112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743" y="893639"/>
            <a:ext cx="11398779" cy="5260975"/>
          </a:xfrm>
        </p:spPr>
      </p:pic>
    </p:spTree>
    <p:extLst>
      <p:ext uri="{BB962C8B-B14F-4D97-AF65-F5344CB8AC3E}">
        <p14:creationId xmlns:p14="http://schemas.microsoft.com/office/powerpoint/2010/main" val="77106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15F3-6CA4-F34D-BDE4-33286D5C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08" y="-61176"/>
            <a:ext cx="10515600" cy="1325563"/>
          </a:xfrm>
        </p:spPr>
        <p:txBody>
          <a:bodyPr/>
          <a:lstStyle/>
          <a:p>
            <a:r>
              <a:rPr lang="en-US" dirty="0"/>
              <a:t>Dataset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C4083-D3FB-5044-8886-984BAC5D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" y="1660323"/>
            <a:ext cx="11645900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5F9A3-71BB-7547-AE54-27DE78F5C5EB}"/>
              </a:ext>
            </a:extLst>
          </p:cNvPr>
          <p:cNvSpPr txBox="1"/>
          <p:nvPr/>
        </p:nvSpPr>
        <p:spPr>
          <a:xfrm>
            <a:off x="2198077" y="1125417"/>
            <a:ext cx="7614138" cy="685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7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15F3-6CA4-F34D-BDE4-33286D5C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08" y="-61176"/>
            <a:ext cx="10515600" cy="1325563"/>
          </a:xfrm>
        </p:spPr>
        <p:txBody>
          <a:bodyPr/>
          <a:lstStyle/>
          <a:p>
            <a:r>
              <a:rPr lang="en-US" dirty="0"/>
              <a:t>Dataset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5DF31B-DD08-9342-B585-B30A1A112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050" y="1825625"/>
            <a:ext cx="942789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FC4083-D3FB-5044-8886-984BAC5D1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0" y="1572400"/>
            <a:ext cx="11645900" cy="401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A4035-8B90-CE4E-B44D-E1F815D0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0" y="1589050"/>
            <a:ext cx="11684000" cy="427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B3ECF-CEB7-3B45-B6A0-80BF6153DC99}"/>
              </a:ext>
            </a:extLst>
          </p:cNvPr>
          <p:cNvSpPr txBox="1"/>
          <p:nvPr/>
        </p:nvSpPr>
        <p:spPr>
          <a:xfrm>
            <a:off x="1382049" y="5893613"/>
            <a:ext cx="9427899" cy="6830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C475F4-573F-4040-A369-0A3A57472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61" y="1338996"/>
            <a:ext cx="11152678" cy="3942556"/>
          </a:xfrm>
        </p:spPr>
      </p:pic>
    </p:spTree>
    <p:extLst>
      <p:ext uri="{BB962C8B-B14F-4D97-AF65-F5344CB8AC3E}">
        <p14:creationId xmlns:p14="http://schemas.microsoft.com/office/powerpoint/2010/main" val="2225016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E34C-CEEC-2B40-90A2-BCB8B8D7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2F588-2F08-E64F-A2F6-FC4AE8214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71" y="1447462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If we can learn models on this data we think it could be (part of?) one of the best chatbots out there. Might actually want to talk to it?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Fun, engaging + knowledgeable !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Models require:</a:t>
            </a:r>
          </a:p>
          <a:p>
            <a:pPr marL="0" indent="0">
              <a:buNone/>
            </a:pPr>
            <a:endParaRPr lang="en-US" sz="1600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C6A36-1309-3943-B1FA-60EA3993A5B9}"/>
              </a:ext>
            </a:extLst>
          </p:cNvPr>
          <p:cNvSpPr txBox="1"/>
          <p:nvPr/>
        </p:nvSpPr>
        <p:spPr>
          <a:xfrm>
            <a:off x="838200" y="3552031"/>
            <a:ext cx="110075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Read current dialogue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Retrieve knowledge   </a:t>
            </a:r>
            <a:r>
              <a:rPr lang="en-US" sz="2800" i="1" dirty="0">
                <a:solidFill>
                  <a:srgbClr val="00B050"/>
                </a:solidFill>
              </a:rPr>
              <a:t>(e.g. IR system, operates every turn)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Read/attend on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Condition &amp; generate something fun </a:t>
            </a:r>
            <a:r>
              <a:rPr lang="en-US" sz="2800" b="1" i="1" dirty="0"/>
              <a:t>and </a:t>
            </a:r>
            <a:r>
              <a:rPr lang="en-US" sz="2800" dirty="0"/>
              <a:t>knowledgeable! 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6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171F-CADA-5F48-9F50-A7B69B7D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Generative Model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6CD2D-4E3D-1043-925C-1F6587E74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627" y="1494694"/>
            <a:ext cx="11596635" cy="4410686"/>
          </a:xfrm>
        </p:spPr>
      </p:pic>
    </p:spTree>
    <p:extLst>
      <p:ext uri="{BB962C8B-B14F-4D97-AF65-F5344CB8AC3E}">
        <p14:creationId xmlns:p14="http://schemas.microsoft.com/office/powerpoint/2010/main" val="223989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171F-CADA-5F48-9F50-A7B69B7D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Retrieval Model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69B9D-D552-E24A-B0E2-DD889D31B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32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Similar to generative model,  but:</a:t>
            </a:r>
          </a:p>
          <a:p>
            <a:endParaRPr lang="en-US" dirty="0"/>
          </a:p>
          <a:p>
            <a:r>
              <a:rPr lang="en-US" dirty="0"/>
              <a:t>(1) we don’t attend to only the best returned knowledge </a:t>
            </a:r>
            <a:r>
              <a:rPr lang="en-US" sz="2400" i="1" dirty="0"/>
              <a:t>(keep the weighted attention sum)</a:t>
            </a:r>
          </a:p>
          <a:p>
            <a:r>
              <a:rPr lang="en-US" dirty="0"/>
              <a:t>(2) we replace the decoder with ranker of encoded sentences: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62EBB-DA9B-9942-8293-85F22C28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42" y="4249126"/>
            <a:ext cx="9058480" cy="1061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76C10-7080-6D41-96D6-775854FFE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76" y="3830026"/>
            <a:ext cx="4114800" cy="41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6C003F-C084-C049-8655-5B76109BA8ED}"/>
              </a:ext>
            </a:extLst>
          </p:cNvPr>
          <p:cNvSpPr txBox="1"/>
          <p:nvPr/>
        </p:nvSpPr>
        <p:spPr>
          <a:xfrm>
            <a:off x="3493476" y="3534505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47012-F7B9-CC44-9F07-3DFD49D9A6BE}"/>
              </a:ext>
            </a:extLst>
          </p:cNvPr>
          <p:cNvSpPr txBox="1"/>
          <p:nvPr/>
        </p:nvSpPr>
        <p:spPr>
          <a:xfrm>
            <a:off x="750198" y="5792116"/>
            <a:ext cx="1079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Transformers pretrained on 1.7 billion Reddit dialogue examples, following (</a:t>
            </a:r>
            <a:r>
              <a:rPr lang="en-US" sz="2400" dirty="0" err="1">
                <a:solidFill>
                  <a:srgbClr val="C00000"/>
                </a:solidFill>
              </a:rPr>
              <a:t>Mazare</a:t>
            </a:r>
            <a:r>
              <a:rPr lang="en-US" sz="2400" dirty="0">
                <a:solidFill>
                  <a:srgbClr val="C00000"/>
                </a:solidFill>
              </a:rPr>
              <a:t> ́ et al., 2018). </a:t>
            </a:r>
            <a:r>
              <a:rPr lang="en-US" sz="2000" i="1" dirty="0">
                <a:solidFill>
                  <a:srgbClr val="C00000"/>
                </a:solidFill>
              </a:rPr>
              <a:t> Shown to work very well for </a:t>
            </a:r>
            <a:r>
              <a:rPr lang="en-US" sz="2000" i="1" dirty="0" err="1">
                <a:solidFill>
                  <a:srgbClr val="C00000"/>
                </a:solidFill>
              </a:rPr>
              <a:t>PersonaChat</a:t>
            </a:r>
            <a:r>
              <a:rPr lang="en-US" sz="2000" i="1" dirty="0">
                <a:solidFill>
                  <a:srgbClr val="C00000"/>
                </a:solidFill>
              </a:rPr>
              <a:t> dialogue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97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072B0B-BB31-B443-8CDA-762EE0AF3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038" y="1354015"/>
            <a:ext cx="10643762" cy="480536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277E0B-EB4F-C04B-A5C0-D632DCD72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831" y="2845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Full Dialogue Task: Retrieval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89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75C-9AA0-4B43-BE12-20DBD7C2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F0"/>
                </a:solidFill>
              </a:rPr>
              <a:t>SubTask</a:t>
            </a:r>
            <a:r>
              <a:rPr lang="en-US" b="1" dirty="0">
                <a:solidFill>
                  <a:srgbClr val="00B0F0"/>
                </a:solidFill>
              </a:rPr>
              <a:t>: </a:t>
            </a:r>
            <a:r>
              <a:rPr lang="en-US" b="1" dirty="0">
                <a:solidFill>
                  <a:srgbClr val="00B050"/>
                </a:solidFill>
              </a:rPr>
              <a:t>Knowledge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850988-20DA-FA41-975F-E460E38D1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74" y="1828801"/>
            <a:ext cx="11808252" cy="4202722"/>
          </a:xfrm>
        </p:spPr>
      </p:pic>
    </p:spTree>
    <p:extLst>
      <p:ext uri="{BB962C8B-B14F-4D97-AF65-F5344CB8AC3E}">
        <p14:creationId xmlns:p14="http://schemas.microsoft.com/office/powerpoint/2010/main" val="196646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814310" y="-43219"/>
            <a:ext cx="10986253" cy="69012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EAB41B-030C-A445-A9CD-B79095D01885}"/>
              </a:ext>
            </a:extLst>
          </p:cNvPr>
          <p:cNvSpPr txBox="1"/>
          <p:nvPr/>
        </p:nvSpPr>
        <p:spPr>
          <a:xfrm>
            <a:off x="305173" y="1039175"/>
            <a:ext cx="11312509" cy="35599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endParaRPr lang="en-US" sz="3300" dirty="0"/>
          </a:p>
          <a:p>
            <a:r>
              <a:rPr lang="en-US" sz="4800" dirty="0"/>
              <a:t>       of Wikipedia: </a:t>
            </a:r>
          </a:p>
          <a:p>
            <a:r>
              <a:rPr lang="en-US" sz="4800" dirty="0"/>
              <a:t> Knowledge-Powered Conversational Agents</a:t>
            </a:r>
          </a:p>
          <a:p>
            <a:endParaRPr lang="en-US" sz="3300" dirty="0"/>
          </a:p>
          <a:p>
            <a:r>
              <a:rPr lang="en-US" sz="3300" dirty="0"/>
              <a:t> *Emily </a:t>
            </a:r>
            <a:r>
              <a:rPr lang="en-US" sz="3300" dirty="0" err="1"/>
              <a:t>Dinan</a:t>
            </a:r>
            <a:r>
              <a:rPr lang="en-US" sz="3300" dirty="0"/>
              <a:t>, *Stephen Roller, *Kurt Shuster,   </a:t>
            </a:r>
            <a:r>
              <a:rPr lang="en-US" sz="1400" dirty="0"/>
              <a:t>(*joint first authors)</a:t>
            </a:r>
            <a:endParaRPr lang="en-US" sz="3300" dirty="0"/>
          </a:p>
          <a:p>
            <a:r>
              <a:rPr lang="en-US" sz="3300" dirty="0"/>
              <a:t> Angela Fan, Michael </a:t>
            </a:r>
            <a:r>
              <a:rPr lang="en-US" sz="3300" dirty="0" err="1"/>
              <a:t>Auli</a:t>
            </a:r>
            <a:r>
              <a:rPr lang="en-US" sz="3300" dirty="0"/>
              <a:t>, Jason Weston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B7D2C-99CB-5B4E-AE8F-1F959D44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0" y="1388872"/>
            <a:ext cx="812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54AB8-BF0A-DF4D-A65D-1F2E6204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868" y="4010195"/>
            <a:ext cx="3799695" cy="2847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A26EE-F4BB-6C4D-B6B8-18AB44FD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81" y="4602588"/>
            <a:ext cx="3176310" cy="240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CE68A-DFD5-7A40-8430-3E9C90B28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23" y="1690688"/>
            <a:ext cx="11177954" cy="439176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805711D-47BE-AE4F-A196-B4C83CF6C773}"/>
              </a:ext>
            </a:extLst>
          </p:cNvPr>
          <p:cNvSpPr txBox="1">
            <a:spLocks/>
          </p:cNvSpPr>
          <p:nvPr/>
        </p:nvSpPr>
        <p:spPr>
          <a:xfrm>
            <a:off x="2631831" y="284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B0F0"/>
                </a:solidFill>
              </a:rPr>
              <a:t>Full Dialogue Task: Generation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813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9E72-09CB-1048-910B-FAD997BA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Human Evaluations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A3D08-AEDC-0947-809F-04DDA059A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06" y="1881554"/>
            <a:ext cx="11106188" cy="3992030"/>
          </a:xfrm>
        </p:spPr>
      </p:pic>
    </p:spTree>
    <p:extLst>
      <p:ext uri="{BB962C8B-B14F-4D97-AF65-F5344CB8AC3E}">
        <p14:creationId xmlns:p14="http://schemas.microsoft.com/office/powerpoint/2010/main" val="3000958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02A1-56D8-EB45-9076-BCE1A9B8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8FE84-A770-FD49-A8CD-19CCAEC17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8" y="3579263"/>
            <a:ext cx="11531600" cy="27686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EF17D-F02C-D645-9D05-BED096BF5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185" y="402859"/>
            <a:ext cx="10515600" cy="306414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0CCA5-CC30-5645-B441-639919D084B7}"/>
              </a:ext>
            </a:extLst>
          </p:cNvPr>
          <p:cNvSpPr txBox="1"/>
          <p:nvPr/>
        </p:nvSpPr>
        <p:spPr>
          <a:xfrm>
            <a:off x="838201" y="3579263"/>
            <a:ext cx="6828692" cy="20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86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B18F-E062-F842-85F9-931DB037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FF96E-3885-4E46-8329-B7ED2EE44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312"/>
            <a:ext cx="10515600" cy="34244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314439-A59F-7443-8DEE-0DEC103B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70567"/>
            <a:ext cx="10380281" cy="29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34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D828B-371A-6746-AF8D-8363CC15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D2019-F274-F742-9997-A92ACDA23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025" y="-79833"/>
            <a:ext cx="11603975" cy="35410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22AE9-D475-C64B-8415-17DF5794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93" y="3461208"/>
            <a:ext cx="9289186" cy="33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1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F43B-A720-1848-8FD9-3F714B85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68C37-8DBF-C247-A307-4F7B53C77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523" y="155552"/>
            <a:ext cx="10515600" cy="368219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00D4F26-656F-BA43-8163-C33736597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3" y="3837743"/>
            <a:ext cx="10515600" cy="266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0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027C4A-72B2-B346-AAE4-EAE57740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7" y="3759200"/>
            <a:ext cx="11303000" cy="309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3EA095-B925-4648-B5CB-E022E4EC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221273"/>
            <a:ext cx="11061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48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D7BA-8076-6945-9DCA-0DBBE097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Analysis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1ED5-3085-5844-A27B-B11B1DC35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541369" cy="4522421"/>
          </a:xfrm>
        </p:spPr>
        <p:txBody>
          <a:bodyPr/>
          <a:lstStyle/>
          <a:p>
            <a:r>
              <a:rPr lang="en-US" b="1" dirty="0"/>
              <a:t>Retrieval models </a:t>
            </a:r>
            <a:r>
              <a:rPr lang="en-US" dirty="0"/>
              <a:t>are surprisingly good on seen topics </a:t>
            </a:r>
            <a:r>
              <a:rPr lang="en-US" sz="1800" i="1" dirty="0"/>
              <a:t>(not always of course)</a:t>
            </a:r>
          </a:p>
          <a:p>
            <a:r>
              <a:rPr lang="en-US" dirty="0"/>
              <a:t>On unseen, they can fail very badly</a:t>
            </a:r>
          </a:p>
          <a:p>
            <a:endParaRPr lang="en-US" dirty="0"/>
          </a:p>
          <a:p>
            <a:r>
              <a:rPr lang="en-US" b="1" dirty="0"/>
              <a:t>Generative models </a:t>
            </a:r>
            <a:r>
              <a:rPr lang="en-US" dirty="0"/>
              <a:t>aren’t as good on seen, but </a:t>
            </a:r>
            <a:r>
              <a:rPr lang="en-US" i="1" dirty="0">
                <a:solidFill>
                  <a:srgbClr val="00B050"/>
                </a:solidFill>
              </a:rPr>
              <a:t>can</a:t>
            </a:r>
            <a:r>
              <a:rPr lang="en-US" dirty="0"/>
              <a:t> generalize to unseen.</a:t>
            </a:r>
          </a:p>
          <a:p>
            <a:r>
              <a:rPr lang="en-US" dirty="0"/>
              <a:t>They still suffer from several problems (fixes: open research problems):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local &amp; global repetition in dialogue, fixed to some extent by knowledge grounding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too much reliance on copying </a:t>
            </a:r>
            <a:r>
              <a:rPr lang="en-US" sz="2000" dirty="0">
                <a:solidFill>
                  <a:srgbClr val="0070C0"/>
                </a:solidFill>
              </a:rPr>
              <a:t>(“I don’t know, but I do know that [Wikipedia excerpt] “)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clearly not as engaging as retrieval, but catches up on unseen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balance issues: too many statements, not enough questions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17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/>
              <a:t>Natural Language Generation task spectrum</a:t>
            </a:r>
            <a:endParaRPr dirty="0"/>
          </a:p>
        </p:txBody>
      </p:sp>
      <p:sp>
        <p:nvSpPr>
          <p:cNvPr id="92" name="Google Shape;92;p17"/>
          <p:cNvSpPr txBox="1"/>
          <p:nvPr/>
        </p:nvSpPr>
        <p:spPr>
          <a:xfrm>
            <a:off x="415600" y="1542100"/>
            <a:ext cx="18604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Machine </a:t>
            </a:r>
            <a:b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Translation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8046900" y="1542100"/>
            <a:ext cx="14560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Chitchat</a:t>
            </a:r>
            <a:endParaRPr sz="2400" dirty="0">
              <a:solidFill>
                <a:schemeClr val="accent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-GB" sz="24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Dialogue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689100" y="1542100"/>
            <a:ext cx="21160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Sentence </a:t>
            </a:r>
            <a:b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Compression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5218200" y="1542100"/>
            <a:ext cx="24156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Abstractive</a:t>
            </a:r>
            <a:b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Summarization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9916000" y="1542100"/>
            <a:ext cx="18604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Story</a:t>
            </a:r>
            <a:b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GB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Generation</a:t>
            </a:r>
            <a:endParaRPr sz="2400">
              <a:solidFill>
                <a:schemeClr val="accent5"/>
              </a:solidFill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414767" y="2879367"/>
            <a:ext cx="11375200" cy="0"/>
          </a:xfrm>
          <a:prstGeom prst="straightConnector1">
            <a:avLst/>
          </a:prstGeom>
          <a:noFill/>
          <a:ln w="28575" cap="flat" cmpd="sng">
            <a:solidFill>
              <a:srgbClr val="FF6977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101" name="Google Shape;101;p17"/>
          <p:cNvGrpSpPr/>
          <p:nvPr/>
        </p:nvGrpSpPr>
        <p:grpSpPr>
          <a:xfrm>
            <a:off x="415600" y="3058833"/>
            <a:ext cx="11360800" cy="422400"/>
            <a:chOff x="311700" y="2294125"/>
            <a:chExt cx="8520600" cy="316800"/>
          </a:xfrm>
        </p:grpSpPr>
        <p:sp>
          <p:nvSpPr>
            <p:cNvPr id="102" name="Google Shape;102;p17"/>
            <p:cNvSpPr txBox="1"/>
            <p:nvPr/>
          </p:nvSpPr>
          <p:spPr>
            <a:xfrm>
              <a:off x="311700" y="2294125"/>
              <a:ext cx="2308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>
                  <a:solidFill>
                    <a:srgbClr val="FF697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Less open-ended</a:t>
              </a:r>
              <a:endParaRPr sz="2400">
                <a:solidFill>
                  <a:srgbClr val="FF6977"/>
                </a:solidFill>
              </a:endParaRPr>
            </a:p>
          </p:txBody>
        </p:sp>
        <p:sp>
          <p:nvSpPr>
            <p:cNvPr id="103" name="Google Shape;103;p17"/>
            <p:cNvSpPr txBox="1"/>
            <p:nvPr/>
          </p:nvSpPr>
          <p:spPr>
            <a:xfrm>
              <a:off x="6523500" y="2294125"/>
              <a:ext cx="2308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GB" sz="2400">
                  <a:solidFill>
                    <a:srgbClr val="FF697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More open-ended</a:t>
              </a:r>
              <a:endParaRPr sz="2400">
                <a:solidFill>
                  <a:srgbClr val="FF6977"/>
                </a:solidFill>
              </a:endParaRPr>
            </a:p>
          </p:txBody>
        </p:sp>
      </p:grpSp>
      <p:grpSp>
        <p:nvGrpSpPr>
          <p:cNvPr id="104" name="Google Shape;104;p17"/>
          <p:cNvGrpSpPr/>
          <p:nvPr/>
        </p:nvGrpSpPr>
        <p:grpSpPr>
          <a:xfrm>
            <a:off x="421966" y="3594900"/>
            <a:ext cx="11360969" cy="422400"/>
            <a:chOff x="316474" y="2696175"/>
            <a:chExt cx="8520727" cy="316800"/>
          </a:xfrm>
        </p:grpSpPr>
        <p:sp>
          <p:nvSpPr>
            <p:cNvPr id="105" name="Google Shape;105;p17"/>
            <p:cNvSpPr txBox="1"/>
            <p:nvPr/>
          </p:nvSpPr>
          <p:spPr>
            <a:xfrm>
              <a:off x="316474" y="2696175"/>
              <a:ext cx="2975365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 dirty="0">
                  <a:solidFill>
                    <a:srgbClr val="FF697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Mostly word-level decisions</a:t>
              </a:r>
              <a:endParaRPr sz="2400" dirty="0">
                <a:solidFill>
                  <a:srgbClr val="FF6977"/>
                </a:solidFill>
              </a:endParaRPr>
            </a:p>
          </p:txBody>
        </p:sp>
        <p:sp>
          <p:nvSpPr>
            <p:cNvPr id="106" name="Google Shape;106;p17"/>
            <p:cNvSpPr txBox="1"/>
            <p:nvPr/>
          </p:nvSpPr>
          <p:spPr>
            <a:xfrm>
              <a:off x="5797296" y="2735124"/>
              <a:ext cx="3039905" cy="277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GB" sz="2400" dirty="0">
                  <a:solidFill>
                    <a:srgbClr val="FF697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Requires high-level decisions</a:t>
              </a:r>
              <a:endParaRPr sz="2400" dirty="0">
                <a:solidFill>
                  <a:srgbClr val="FF6977"/>
                </a:solidFill>
              </a:endParaRPr>
            </a:p>
          </p:txBody>
        </p:sp>
      </p:grpSp>
      <p:grpSp>
        <p:nvGrpSpPr>
          <p:cNvPr id="107" name="Google Shape;107;p17"/>
          <p:cNvGrpSpPr/>
          <p:nvPr/>
        </p:nvGrpSpPr>
        <p:grpSpPr>
          <a:xfrm>
            <a:off x="415599" y="4130967"/>
            <a:ext cx="11360801" cy="422400"/>
            <a:chOff x="311699" y="3098225"/>
            <a:chExt cx="8520601" cy="316800"/>
          </a:xfrm>
        </p:grpSpPr>
        <p:sp>
          <p:nvSpPr>
            <p:cNvPr id="108" name="Google Shape;108;p17"/>
            <p:cNvSpPr txBox="1"/>
            <p:nvPr/>
          </p:nvSpPr>
          <p:spPr>
            <a:xfrm>
              <a:off x="311699" y="3098225"/>
              <a:ext cx="287765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 dirty="0">
                  <a:solidFill>
                    <a:srgbClr val="FF697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Seq2seq more successful</a:t>
              </a:r>
              <a:endParaRPr sz="2400" dirty="0">
                <a:solidFill>
                  <a:srgbClr val="FF6977"/>
                </a:solidFill>
              </a:endParaRPr>
            </a:p>
          </p:txBody>
        </p:sp>
        <p:sp>
          <p:nvSpPr>
            <p:cNvPr id="109" name="Google Shape;109;p17"/>
            <p:cNvSpPr txBox="1"/>
            <p:nvPr/>
          </p:nvSpPr>
          <p:spPr>
            <a:xfrm>
              <a:off x="6035175" y="3137172"/>
              <a:ext cx="2797125" cy="277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GB" sz="2400" dirty="0">
                  <a:solidFill>
                    <a:srgbClr val="FF697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Seq2seq less successful</a:t>
              </a:r>
              <a:endParaRPr sz="2400" dirty="0">
                <a:solidFill>
                  <a:srgbClr val="FF6977"/>
                </a:solidFill>
              </a:endParaRPr>
            </a:p>
          </p:txBody>
        </p:sp>
      </p:grpSp>
      <p:grpSp>
        <p:nvGrpSpPr>
          <p:cNvPr id="110" name="Google Shape;110;p17"/>
          <p:cNvGrpSpPr/>
          <p:nvPr/>
        </p:nvGrpSpPr>
        <p:grpSpPr>
          <a:xfrm>
            <a:off x="6246834" y="1542100"/>
            <a:ext cx="3444167" cy="4063600"/>
            <a:chOff x="4685125" y="1156575"/>
            <a:chExt cx="2583125" cy="3047700"/>
          </a:xfrm>
        </p:grpSpPr>
        <p:cxnSp>
          <p:nvCxnSpPr>
            <p:cNvPr id="111" name="Google Shape;111;p17"/>
            <p:cNvCxnSpPr>
              <a:cxnSpLocks/>
            </p:cNvCxnSpPr>
            <p:nvPr/>
          </p:nvCxnSpPr>
          <p:spPr>
            <a:xfrm rot="10800000" flipH="1">
              <a:off x="4685125" y="1923075"/>
              <a:ext cx="1256100" cy="22812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3" name="Google Shape;113;p17"/>
            <p:cNvSpPr/>
            <p:nvPr/>
          </p:nvSpPr>
          <p:spPr>
            <a:xfrm>
              <a:off x="5921250" y="1156575"/>
              <a:ext cx="1347000" cy="789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19BC0F-155F-9949-9A85-7D4DF7A6105B}"/>
              </a:ext>
            </a:extLst>
          </p:cNvPr>
          <p:cNvSpPr txBox="1"/>
          <p:nvPr/>
        </p:nvSpPr>
        <p:spPr>
          <a:xfrm>
            <a:off x="4805100" y="5605700"/>
            <a:ext cx="3534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Our projects are here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EE93B0-3B67-EE40-973E-429FFAB3E4CF}"/>
              </a:ext>
            </a:extLst>
          </p:cNvPr>
          <p:cNvSpPr/>
          <p:nvPr/>
        </p:nvSpPr>
        <p:spPr>
          <a:xfrm>
            <a:off x="8135136" y="4130967"/>
            <a:ext cx="3910560" cy="653796"/>
          </a:xfrm>
          <a:prstGeom prst="ellipse">
            <a:avLst/>
          </a:prstGeom>
          <a:noFill/>
          <a:ln w="53975">
            <a:gradFill>
              <a:gsLst>
                <a:gs pos="0">
                  <a:srgbClr val="FFC000"/>
                </a:gs>
                <a:gs pos="100000">
                  <a:srgbClr val="FF0000"/>
                </a:gs>
                <a:gs pos="10000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AA331-1A01-334F-A117-14DE5E8C4BBE}"/>
              </a:ext>
            </a:extLst>
          </p:cNvPr>
          <p:cNvSpPr txBox="1"/>
          <p:nvPr/>
        </p:nvSpPr>
        <p:spPr>
          <a:xfrm>
            <a:off x="9911650" y="4899566"/>
            <a:ext cx="275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more research needed!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CA577-6863-404C-8F90-346A96006A81}"/>
              </a:ext>
            </a:extLst>
          </p:cNvPr>
          <p:cNvSpPr txBox="1"/>
          <p:nvPr/>
        </p:nvSpPr>
        <p:spPr>
          <a:xfrm>
            <a:off x="96982" y="6359236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Abigail See</a:t>
            </a:r>
          </a:p>
        </p:txBody>
      </p:sp>
    </p:spTree>
    <p:extLst>
      <p:ext uri="{BB962C8B-B14F-4D97-AF65-F5344CB8AC3E}">
        <p14:creationId xmlns:p14="http://schemas.microsoft.com/office/powerpoint/2010/main" val="3965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3A9981F-AEE4-E243-B4B1-A2BD3D6AA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42" y="907920"/>
            <a:ext cx="10656855" cy="8061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7F451-00D4-A748-8496-8ADF225B1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02" y="938092"/>
            <a:ext cx="11353800" cy="4368698"/>
          </a:xfrm>
        </p:spPr>
        <p:txBody>
          <a:bodyPr>
            <a:normAutofit/>
          </a:bodyPr>
          <a:lstStyle/>
          <a:p>
            <a:r>
              <a:rPr lang="en-US" sz="2400" dirty="0"/>
              <a:t>Retrieval models:  engaging, but sometimes weird results, can’t make new text</a:t>
            </a:r>
          </a:p>
          <a:p>
            <a:r>
              <a:rPr lang="en-US" sz="2400" dirty="0"/>
              <a:t>Generative models:  “I don’t know” problem, short sentences, common words, boring</a:t>
            </a:r>
          </a:p>
          <a:p>
            <a:pPr marL="0" indent="0">
              <a:buNone/>
            </a:pPr>
            <a:r>
              <a:rPr lang="en-US" sz="2400" dirty="0"/>
              <a:t>                 </a:t>
            </a:r>
            <a:r>
              <a:rPr lang="en-US" sz="2400" b="1" i="1" dirty="0">
                <a:solidFill>
                  <a:srgbClr val="C6094E"/>
                </a:solidFill>
              </a:rPr>
              <a:t>Combine them!!! </a:t>
            </a:r>
            <a:r>
              <a:rPr lang="en-US" sz="2400" b="1" i="1" dirty="0"/>
              <a:t>     </a:t>
            </a:r>
            <a:r>
              <a:rPr lang="en-US" sz="2400" dirty="0">
                <a:solidFill>
                  <a:srgbClr val="7030A0"/>
                </a:solidFill>
              </a:rPr>
              <a:t>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3F52E-410E-124A-A718-6DAAF9064BC8}"/>
              </a:ext>
            </a:extLst>
          </p:cNvPr>
          <p:cNvSpPr txBox="1"/>
          <p:nvPr/>
        </p:nvSpPr>
        <p:spPr>
          <a:xfrm>
            <a:off x="6522521" y="320067"/>
            <a:ext cx="488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Jason Weston, Emily </a:t>
            </a:r>
            <a:r>
              <a:rPr lang="en-US" sz="2000" dirty="0" err="1">
                <a:solidFill>
                  <a:srgbClr val="0070C0"/>
                </a:solidFill>
              </a:rPr>
              <a:t>Dinan</a:t>
            </a:r>
            <a:r>
              <a:rPr lang="en-US" sz="2000" dirty="0">
                <a:solidFill>
                  <a:srgbClr val="0070C0"/>
                </a:solidFill>
              </a:rPr>
              <a:t>, Alex Miller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DF998-229C-9F40-937F-908B667D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" y="3514325"/>
            <a:ext cx="4482339" cy="33388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C63E78-3A60-4447-A0DF-D963474E8C08}"/>
              </a:ext>
            </a:extLst>
          </p:cNvPr>
          <p:cNvSpPr txBox="1">
            <a:spLocks/>
          </p:cNvSpPr>
          <p:nvPr/>
        </p:nvSpPr>
        <p:spPr>
          <a:xfrm>
            <a:off x="1018727" y="-1254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Gill Sans MT" panose="020B0502020104020203" pitchFamily="34" charset="77"/>
              </a:rPr>
              <a:t>Retrieve &amp; Refine  </a:t>
            </a:r>
            <a:endParaRPr lang="en-US" sz="3200" dirty="0">
              <a:latin typeface="Gill Sans MT" panose="020B05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D1039-8363-0E40-A5C7-5DBC6FA85119}"/>
              </a:ext>
            </a:extLst>
          </p:cNvPr>
          <p:cNvSpPr txBox="1"/>
          <p:nvPr/>
        </p:nvSpPr>
        <p:spPr>
          <a:xfrm>
            <a:off x="8363" y="2417136"/>
            <a:ext cx="4239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Variants:</a:t>
            </a:r>
          </a:p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RetNRef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   First Version</a:t>
            </a:r>
          </a:p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RetNRef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+     Reweight to Pay more attention to retrieval</a:t>
            </a:r>
          </a:p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RetNRef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++   Fix ‘Exact’ Copies of Retriever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3C9A5-0961-514B-B102-2DF5B844D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209" y="2128503"/>
            <a:ext cx="5294368" cy="1659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AB498E-AF0E-0541-B864-5B8590E0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165" y="3519789"/>
            <a:ext cx="5241672" cy="16429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AFD083-E4FE-8848-9333-26097FC7F540}"/>
              </a:ext>
            </a:extLst>
          </p:cNvPr>
          <p:cNvSpPr/>
          <p:nvPr/>
        </p:nvSpPr>
        <p:spPr>
          <a:xfrm>
            <a:off x="8852000" y="5347859"/>
            <a:ext cx="2447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Human Evaluations </a:t>
            </a:r>
          </a:p>
          <a:p>
            <a:r>
              <a:rPr lang="en-US" dirty="0">
                <a:solidFill>
                  <a:srgbClr val="7030A0"/>
                </a:solidFill>
              </a:rPr>
              <a:t>Prefer </a:t>
            </a:r>
            <a:r>
              <a:rPr lang="en-US" dirty="0" err="1">
                <a:solidFill>
                  <a:srgbClr val="7030A0"/>
                </a:solidFill>
              </a:rPr>
              <a:t>RetrieveNRefine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26956-7526-0A40-B535-7D87F27B3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726" y="4871819"/>
            <a:ext cx="7052071" cy="2093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77E30-B8CF-8D47-9247-94E86C28EC41}"/>
              </a:ext>
            </a:extLst>
          </p:cNvPr>
          <p:cNvSpPr txBox="1"/>
          <p:nvPr/>
        </p:nvSpPr>
        <p:spPr>
          <a:xfrm>
            <a:off x="8069761" y="4530719"/>
            <a:ext cx="3949006" cy="2413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1BDEC-77D0-9A4B-9DF9-9D740CA90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622" y="3560526"/>
            <a:ext cx="5617195" cy="1376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BFD51-CF0D-C245-BF5E-A9565908F167}"/>
              </a:ext>
            </a:extLst>
          </p:cNvPr>
          <p:cNvSpPr txBox="1"/>
          <p:nvPr/>
        </p:nvSpPr>
        <p:spPr>
          <a:xfrm>
            <a:off x="8595501" y="4889825"/>
            <a:ext cx="3211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Conclusions:</a:t>
            </a:r>
          </a:p>
          <a:p>
            <a:r>
              <a:rPr lang="en-US" dirty="0"/>
              <a:t>- </a:t>
            </a:r>
            <a:r>
              <a:rPr lang="en-US" dirty="0" err="1">
                <a:solidFill>
                  <a:srgbClr val="00B050"/>
                </a:solidFill>
              </a:rPr>
              <a:t>RetNRef</a:t>
            </a:r>
            <a:r>
              <a:rPr lang="en-US" dirty="0">
                <a:solidFill>
                  <a:srgbClr val="00B050"/>
                </a:solidFill>
              </a:rPr>
              <a:t> word statistics look more similar to human sequences than Seq2Seq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- Humans prefer </a:t>
            </a:r>
            <a:r>
              <a:rPr lang="en-US" dirty="0" err="1">
                <a:solidFill>
                  <a:srgbClr val="00B050"/>
                </a:solidFill>
              </a:rPr>
              <a:t>RetNRef</a:t>
            </a:r>
            <a:r>
              <a:rPr lang="en-US" dirty="0">
                <a:solidFill>
                  <a:srgbClr val="00B050"/>
                </a:solidFill>
              </a:rPr>
              <a:t> over Seq2Seq and retrieval </a:t>
            </a:r>
            <a:r>
              <a:rPr lang="en-US" dirty="0" err="1">
                <a:solidFill>
                  <a:srgbClr val="00B050"/>
                </a:solidFill>
              </a:rPr>
              <a:t>MemNet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14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D586-396F-C244-8056-156D82E9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2" y="1693701"/>
            <a:ext cx="10915437" cy="4408555"/>
          </a:xfrm>
        </p:spPr>
        <p:txBody>
          <a:bodyPr/>
          <a:lstStyle/>
          <a:p>
            <a:r>
              <a:rPr lang="en-US" sz="3200" dirty="0"/>
              <a:t>Seq2Seq models take in last lines of dialog, output a sentence</a:t>
            </a:r>
          </a:p>
          <a:p>
            <a:r>
              <a:rPr lang="en-US" sz="3200" dirty="0"/>
              <a:t>We should ground on concrete information, rather than “generate and hope”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9412C-9FF7-5340-A9F4-21BF192065F5}"/>
              </a:ext>
            </a:extLst>
          </p:cNvPr>
          <p:cNvSpPr txBox="1"/>
          <p:nvPr/>
        </p:nvSpPr>
        <p:spPr>
          <a:xfrm>
            <a:off x="358180" y="879231"/>
            <a:ext cx="1159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Current chatbots just chat, they aren’t (</a:t>
            </a:r>
            <a:r>
              <a:rPr lang="en-US" sz="3200" dirty="0" err="1">
                <a:solidFill>
                  <a:srgbClr val="0070C0"/>
                </a:solidFill>
                <a:highlight>
                  <a:srgbClr val="FFFF00"/>
                </a:highlight>
              </a:rPr>
              <a:t>em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)powered with </a:t>
            </a:r>
            <a:r>
              <a:rPr lang="en-US" sz="3200" b="1" i="1" dirty="0">
                <a:solidFill>
                  <a:srgbClr val="0070C0"/>
                </a:solidFill>
                <a:highlight>
                  <a:srgbClr val="FFFF00"/>
                </a:highlight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1166453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6952-C0CE-144B-906A-725C36C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38A3-A91B-7E4C-AA2E-257E25E5E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0440" cy="4655185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/>
          </a:p>
          <a:p>
            <a:r>
              <a:rPr lang="en-US" u="sng" dirty="0"/>
              <a:t>Models:</a:t>
            </a:r>
          </a:p>
          <a:p>
            <a:pPr lvl="1"/>
            <a:r>
              <a:rPr lang="en-US" dirty="0"/>
              <a:t>Need to be engaging:</a:t>
            </a:r>
          </a:p>
          <a:p>
            <a:pPr lvl="2"/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) fun to talk to,</a:t>
            </a:r>
          </a:p>
          <a:p>
            <a:pPr lvl="2"/>
            <a:r>
              <a:rPr lang="en-US" dirty="0"/>
              <a:t> (ii) expert/knowledgeable 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0070C0"/>
                </a:solidFill>
              </a:rPr>
              <a:t>Open problems: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- Improve generative models to level of retrieval models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- Generalize well to unseen topics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- Natural to multitask with other tasks, e.g. get strong QA performance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D8F72-0D90-1445-A37A-E3271729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3" y="130463"/>
            <a:ext cx="3188677" cy="21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72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D586-396F-C244-8056-156D82E9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90" y="813676"/>
            <a:ext cx="10915437" cy="4408555"/>
          </a:xfrm>
        </p:spPr>
        <p:txBody>
          <a:bodyPr/>
          <a:lstStyle/>
          <a:p>
            <a:r>
              <a:rPr lang="en-US" sz="3200" dirty="0"/>
              <a:t>Seq2Seq models take in last lines of dialog, output a sentence</a:t>
            </a:r>
          </a:p>
          <a:p>
            <a:r>
              <a:rPr lang="en-US" sz="3200" dirty="0"/>
              <a:t>We should ground on concrete information, rather than “generate and hope”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9412C-9FF7-5340-A9F4-21BF192065F5}"/>
              </a:ext>
            </a:extLst>
          </p:cNvPr>
          <p:cNvSpPr txBox="1"/>
          <p:nvPr/>
        </p:nvSpPr>
        <p:spPr>
          <a:xfrm>
            <a:off x="217502" y="194600"/>
            <a:ext cx="1159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Current chatbots just chat, they aren’t (</a:t>
            </a:r>
            <a:r>
              <a:rPr lang="en-US" sz="3200" dirty="0" err="1">
                <a:solidFill>
                  <a:srgbClr val="0070C0"/>
                </a:solidFill>
                <a:highlight>
                  <a:srgbClr val="FFFF00"/>
                </a:highlight>
              </a:rPr>
              <a:t>em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)powered with </a:t>
            </a:r>
            <a:r>
              <a:rPr lang="en-US" sz="3200" b="1" i="1" dirty="0">
                <a:solidFill>
                  <a:srgbClr val="0070C0"/>
                </a:solidFill>
                <a:highlight>
                  <a:srgbClr val="FFFF00"/>
                </a:highlight>
              </a:rPr>
              <a:t>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A216B-0D65-4C49-B5D7-23093269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575" y="3762559"/>
            <a:ext cx="8618904" cy="3095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D80337-B31C-5E4F-BDFB-9AC54DD331DA}"/>
              </a:ext>
            </a:extLst>
          </p:cNvPr>
          <p:cNvSpPr txBox="1"/>
          <p:nvPr/>
        </p:nvSpPr>
        <p:spPr>
          <a:xfrm>
            <a:off x="0" y="2316285"/>
            <a:ext cx="993530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E.g. many studies/models using non-knowledge-based chit-chat datasets: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Open-Subtitles (</a:t>
            </a:r>
            <a:r>
              <a:rPr lang="en-US" sz="2400" dirty="0" err="1">
                <a:solidFill>
                  <a:srgbClr val="00B050"/>
                </a:solidFill>
              </a:rPr>
              <a:t>Vinyals</a:t>
            </a:r>
            <a:r>
              <a:rPr lang="en-US" sz="2400" dirty="0">
                <a:solidFill>
                  <a:srgbClr val="00B050"/>
                </a:solidFill>
              </a:rPr>
              <a:t> &amp; Le, 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Persona-Chat (Zhang et al., 2018)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Twitter (</a:t>
            </a:r>
            <a:r>
              <a:rPr lang="en-US" sz="2400" dirty="0" err="1">
                <a:solidFill>
                  <a:srgbClr val="00B050"/>
                </a:solidFill>
              </a:rPr>
              <a:t>Sordoni</a:t>
            </a:r>
            <a:r>
              <a:rPr lang="en-US" sz="2400" dirty="0">
                <a:solidFill>
                  <a:srgbClr val="00B050"/>
                </a:solidFill>
              </a:rPr>
              <a:t> et al., 2015)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0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41FC22-088C-8C4A-B305-3B6968CF1674}"/>
              </a:ext>
            </a:extLst>
          </p:cNvPr>
          <p:cNvSpPr txBox="1"/>
          <p:nvPr/>
        </p:nvSpPr>
        <p:spPr>
          <a:xfrm>
            <a:off x="4202723" y="0"/>
            <a:ext cx="833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Existing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12052-FC9A-5049-9200-EB8CA8F32320}"/>
              </a:ext>
            </a:extLst>
          </p:cNvPr>
          <p:cNvSpPr txBox="1"/>
          <p:nvPr/>
        </p:nvSpPr>
        <p:spPr>
          <a:xfrm>
            <a:off x="562707" y="171546"/>
            <a:ext cx="1084970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Goal directed dialogue uses knowledge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via an API on structured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e.g. restaurant or airline booking. </a:t>
            </a:r>
            <a:r>
              <a:rPr lang="en-US" sz="2400" dirty="0">
                <a:solidFill>
                  <a:srgbClr val="FF0000"/>
                </a:solidFill>
              </a:rPr>
              <a:t>(El </a:t>
            </a:r>
            <a:r>
              <a:rPr lang="en-US" sz="2400" dirty="0" err="1">
                <a:solidFill>
                  <a:srgbClr val="FF0000"/>
                </a:solidFill>
              </a:rPr>
              <a:t>Asri</a:t>
            </a:r>
            <a:r>
              <a:rPr lang="en-US" sz="2400" dirty="0">
                <a:solidFill>
                  <a:srgbClr val="FF0000"/>
                </a:solidFill>
              </a:rPr>
              <a:t> et al., 2017; </a:t>
            </a:r>
            <a:r>
              <a:rPr lang="en-US" sz="2400" dirty="0" err="1">
                <a:solidFill>
                  <a:srgbClr val="FF0000"/>
                </a:solidFill>
              </a:rPr>
              <a:t>Bordes</a:t>
            </a:r>
            <a:r>
              <a:rPr lang="en-US" sz="2400" dirty="0">
                <a:solidFill>
                  <a:srgbClr val="FF0000"/>
                </a:solidFill>
              </a:rPr>
              <a:t> et al.,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Question-answering uses knowledge: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can only answer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e.g. </a:t>
            </a:r>
            <a:r>
              <a:rPr lang="en-US" sz="2400" dirty="0" err="1">
                <a:solidFill>
                  <a:srgbClr val="FF0000"/>
                </a:solidFill>
              </a:rPr>
              <a:t>SQuAD</a:t>
            </a:r>
            <a:r>
              <a:rPr lang="en-US" sz="2400" dirty="0">
                <a:solidFill>
                  <a:srgbClr val="FF0000"/>
                </a:solidFill>
              </a:rPr>
              <a:t> (</a:t>
            </a:r>
            <a:r>
              <a:rPr lang="en-US" sz="2400" dirty="0" err="1">
                <a:solidFill>
                  <a:srgbClr val="FF0000"/>
                </a:solidFill>
              </a:rPr>
              <a:t>Rajpurkar</a:t>
            </a:r>
            <a:r>
              <a:rPr lang="en-US" sz="2400" dirty="0">
                <a:solidFill>
                  <a:srgbClr val="FF0000"/>
                </a:solidFill>
              </a:rPr>
              <a:t> et al., 2016) </a:t>
            </a:r>
            <a:r>
              <a:rPr lang="en-US" sz="2400" dirty="0"/>
              <a:t>or </a:t>
            </a:r>
            <a:r>
              <a:rPr lang="en-US" sz="2400" dirty="0" err="1">
                <a:solidFill>
                  <a:srgbClr val="FF0000"/>
                </a:solidFill>
              </a:rPr>
              <a:t>QuAC</a:t>
            </a:r>
            <a:r>
              <a:rPr lang="en-US" sz="2400" dirty="0">
                <a:solidFill>
                  <a:srgbClr val="FF0000"/>
                </a:solidFill>
              </a:rPr>
              <a:t> (Choi et al.,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use a retriever over unstructured text, e.g. </a:t>
            </a:r>
            <a:r>
              <a:rPr lang="en-US" sz="2400" dirty="0">
                <a:solidFill>
                  <a:srgbClr val="FF0000"/>
                </a:solidFill>
              </a:rPr>
              <a:t>Open-</a:t>
            </a:r>
            <a:r>
              <a:rPr lang="en-US" sz="2400" dirty="0" err="1">
                <a:solidFill>
                  <a:srgbClr val="FF0000"/>
                </a:solidFill>
              </a:rPr>
              <a:t>SQuAD</a:t>
            </a:r>
            <a:r>
              <a:rPr lang="en-US" sz="2400" dirty="0">
                <a:solidFill>
                  <a:srgbClr val="FF0000"/>
                </a:solidFill>
              </a:rPr>
              <a:t> (Chen et al.,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Text based Knowledge for dialogue: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Ghazvininejad</a:t>
            </a:r>
            <a:r>
              <a:rPr lang="en-US" sz="2400" dirty="0">
                <a:solidFill>
                  <a:srgbClr val="FF0000"/>
                </a:solidFill>
              </a:rPr>
              <a:t> et al. (2018) </a:t>
            </a:r>
            <a:r>
              <a:rPr lang="en-US" sz="2400" dirty="0"/>
              <a:t>- local businesses using Foursquare tips as knowledge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Parthasarathi</a:t>
            </a:r>
            <a:r>
              <a:rPr lang="en-US" sz="2400" dirty="0">
                <a:solidFill>
                  <a:srgbClr val="FF0000"/>
                </a:solidFill>
              </a:rPr>
              <a:t> &amp; </a:t>
            </a:r>
            <a:r>
              <a:rPr lang="en-US" sz="2400" dirty="0" err="1">
                <a:solidFill>
                  <a:srgbClr val="FF0000"/>
                </a:solidFill>
              </a:rPr>
              <a:t>Pineau</a:t>
            </a:r>
            <a:r>
              <a:rPr lang="en-US" sz="2400" dirty="0">
                <a:solidFill>
                  <a:srgbClr val="FF0000"/>
                </a:solidFill>
              </a:rPr>
              <a:t> (2018)  </a:t>
            </a:r>
            <a:r>
              <a:rPr lang="en-US" sz="2400" dirty="0"/>
              <a:t>- news articles using Wikipedia summaries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Moghe</a:t>
            </a:r>
            <a:r>
              <a:rPr lang="en-US" sz="2400" dirty="0">
                <a:solidFill>
                  <a:srgbClr val="FF0000"/>
                </a:solidFill>
              </a:rPr>
              <a:t> et al. (2018) </a:t>
            </a:r>
            <a:r>
              <a:rPr lang="en-US" sz="2400" dirty="0"/>
              <a:t>– discuss movies given </a:t>
            </a:r>
            <a:r>
              <a:rPr lang="en-US" sz="2400" dirty="0" err="1"/>
              <a:t>plot,reviews,etc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“A Dataset for Document Grounded Conversations” Zhou et al., this EMNLP!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rgbClr val="00B050"/>
              </a:solidFill>
            </a:endParaRPr>
          </a:p>
          <a:p>
            <a:r>
              <a:rPr lang="en-US" sz="2400" i="1" dirty="0">
                <a:solidFill>
                  <a:srgbClr val="00B050"/>
                </a:solidFill>
              </a:rPr>
              <a:t>To our knowledge, no convincing demonstration yet of  full multi-turn dialogue in an open-domain setting…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915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FD2C-8866-2E4F-AEEF-F2CD171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Open-Domain Dialogue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8E02-9BFF-0648-877E-6A5E8CD9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Initial Starting </a:t>
            </a:r>
            <a:r>
              <a:rPr lang="en-US" dirty="0">
                <a:solidFill>
                  <a:srgbClr val="00B050"/>
                </a:solidFill>
              </a:rPr>
              <a:t>Topic</a:t>
            </a:r>
          </a:p>
          <a:p>
            <a:r>
              <a:rPr lang="en-US" dirty="0"/>
              <a:t>Pair of speakers converse naturally.</a:t>
            </a:r>
          </a:p>
          <a:p>
            <a:r>
              <a:rPr lang="en-US" dirty="0"/>
              <a:t>They chat &amp;  learn from each other: discussion, facts, opinions.</a:t>
            </a:r>
          </a:p>
        </p:txBody>
      </p:sp>
    </p:spTree>
    <p:extLst>
      <p:ext uri="{BB962C8B-B14F-4D97-AF65-F5344CB8AC3E}">
        <p14:creationId xmlns:p14="http://schemas.microsoft.com/office/powerpoint/2010/main" val="154507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FD2C-8866-2E4F-AEEF-F2CD171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Open-Domain Dialogue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8E02-9BFF-0648-877E-6A5E8CD9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34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 Starting </a:t>
            </a:r>
            <a:r>
              <a:rPr lang="en-US" dirty="0">
                <a:solidFill>
                  <a:srgbClr val="00B050"/>
                </a:solidFill>
              </a:rPr>
              <a:t>Topic</a:t>
            </a:r>
          </a:p>
          <a:p>
            <a:r>
              <a:rPr lang="en-US" dirty="0"/>
              <a:t>Pair of speakers converse naturally.</a:t>
            </a:r>
          </a:p>
          <a:p>
            <a:r>
              <a:rPr lang="en-US" dirty="0"/>
              <a:t>They chat &amp;  learn from each other: discussion, facts, opinions.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Non-symmetric speakers:</a:t>
            </a:r>
          </a:p>
          <a:p>
            <a:r>
              <a:rPr lang="en-US" i="1" dirty="0">
                <a:solidFill>
                  <a:srgbClr val="0070C0"/>
                </a:solidFill>
              </a:rPr>
              <a:t>Apprentic</a:t>
            </a:r>
            <a:r>
              <a:rPr lang="en-US" dirty="0">
                <a:solidFill>
                  <a:srgbClr val="0070C0"/>
                </a:solidFill>
              </a:rPr>
              <a:t>e</a:t>
            </a:r>
            <a:r>
              <a:rPr lang="en-US" dirty="0"/>
              <a:t>: curious &amp; eager to learn!</a:t>
            </a:r>
          </a:p>
          <a:p>
            <a:r>
              <a:rPr lang="en-US" i="1" dirty="0">
                <a:solidFill>
                  <a:srgbClr val="FF0000"/>
                </a:solidFill>
              </a:rPr>
              <a:t>Wizard</a:t>
            </a:r>
            <a:r>
              <a:rPr lang="en-US" dirty="0"/>
              <a:t>: knowledgeable on area, eager to discuss &amp; be engaging.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Given an IR system to condition response on. 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Clicks on sentences 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84781-763D-FD47-A28B-F96BAF24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491" y="4247476"/>
            <a:ext cx="1100015" cy="110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5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7E8F04-F3DC-1043-B490-AFD6E66CDEC3}"/>
              </a:ext>
            </a:extLst>
          </p:cNvPr>
          <p:cNvSpPr txBox="1"/>
          <p:nvPr/>
        </p:nvSpPr>
        <p:spPr>
          <a:xfrm>
            <a:off x="3877407" y="853735"/>
            <a:ext cx="566224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Mercedes-Benz S-Class</a:t>
            </a:r>
          </a:p>
          <a:p>
            <a:r>
              <a:rPr lang="en-US" sz="2000" dirty="0"/>
              <a:t>Peanut	</a:t>
            </a:r>
          </a:p>
          <a:p>
            <a:r>
              <a:rPr lang="en-US" sz="2000" dirty="0"/>
              <a:t>German language	</a:t>
            </a:r>
          </a:p>
          <a:p>
            <a:r>
              <a:rPr lang="en-US" sz="2000" dirty="0"/>
              <a:t>Chicago-style pizza</a:t>
            </a:r>
          </a:p>
          <a:p>
            <a:r>
              <a:rPr lang="en-US" sz="2000" dirty="0"/>
              <a:t>Black hair</a:t>
            </a:r>
          </a:p>
          <a:p>
            <a:r>
              <a:rPr lang="en-US" sz="2000" dirty="0"/>
              <a:t>Toga party</a:t>
            </a:r>
          </a:p>
          <a:p>
            <a:r>
              <a:rPr lang="en-US" sz="2000" dirty="0"/>
              <a:t>100 </a:t>
            </a:r>
            <a:r>
              <a:rPr lang="en-US" sz="2000" dirty="0" err="1"/>
              <a:t>metres</a:t>
            </a:r>
            <a:endParaRPr lang="en-US" sz="2000" dirty="0"/>
          </a:p>
          <a:p>
            <a:r>
              <a:rPr lang="en-US" sz="2000" dirty="0"/>
              <a:t>Tiger</a:t>
            </a:r>
          </a:p>
          <a:p>
            <a:r>
              <a:rPr lang="en-US" sz="2000" dirty="0"/>
              <a:t>Smoking</a:t>
            </a:r>
          </a:p>
          <a:p>
            <a:r>
              <a:rPr lang="en-US" sz="2000" dirty="0"/>
              <a:t>Winter	</a:t>
            </a:r>
          </a:p>
          <a:p>
            <a:r>
              <a:rPr lang="en-US" sz="2000" dirty="0"/>
              <a:t>Acrophobia</a:t>
            </a:r>
          </a:p>
          <a:p>
            <a:r>
              <a:rPr lang="en-US" sz="2000" dirty="0"/>
              <a:t>List of art media</a:t>
            </a:r>
          </a:p>
          <a:p>
            <a:r>
              <a:rPr lang="en-US" sz="2000" dirty="0"/>
              <a:t>Pet adoption</a:t>
            </a:r>
          </a:p>
          <a:p>
            <a:r>
              <a:rPr lang="en-US" sz="2000" dirty="0"/>
              <a:t>Influencer marketing</a:t>
            </a:r>
          </a:p>
          <a:p>
            <a:r>
              <a:rPr lang="en-US" sz="2000" dirty="0"/>
              <a:t>Vitamin C</a:t>
            </a:r>
          </a:p>
          <a:p>
            <a:r>
              <a:rPr lang="en-US" sz="2000" dirty="0"/>
              <a:t>Human height</a:t>
            </a:r>
          </a:p>
          <a:p>
            <a:r>
              <a:rPr lang="en-US" dirty="0"/>
              <a:t>Steak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E9CA0D-262B-A04B-BE44-1D48C6CBE7C5}"/>
              </a:ext>
            </a:extLst>
          </p:cNvPr>
          <p:cNvSpPr txBox="1"/>
          <p:nvPr/>
        </p:nvSpPr>
        <p:spPr>
          <a:xfrm>
            <a:off x="2286001" y="137066"/>
            <a:ext cx="838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1307 Diverse General Topics:</a:t>
            </a:r>
            <a:r>
              <a:rPr lang="en-US" sz="3600" dirty="0"/>
              <a:t> </a:t>
            </a:r>
            <a:r>
              <a:rPr lang="en-US" sz="3600" i="1" dirty="0">
                <a:solidFill>
                  <a:srgbClr val="0070C0"/>
                </a:solidFill>
              </a:rPr>
              <a:t>crowd-sourced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18EDE-FB30-2542-B7D5-81DC476B5D14}"/>
              </a:ext>
            </a:extLst>
          </p:cNvPr>
          <p:cNvSpPr txBox="1"/>
          <p:nvPr/>
        </p:nvSpPr>
        <p:spPr>
          <a:xfrm>
            <a:off x="8735205" y="6263533"/>
            <a:ext cx="4818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Each Linked to Wikipedia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DD3D2-3318-2849-A933-191B663986FE}"/>
              </a:ext>
            </a:extLst>
          </p:cNvPr>
          <p:cNvSpPr txBox="1"/>
          <p:nvPr/>
        </p:nvSpPr>
        <p:spPr>
          <a:xfrm>
            <a:off x="791307" y="853735"/>
            <a:ext cx="41499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Gouda cheese</a:t>
            </a:r>
          </a:p>
          <a:p>
            <a:r>
              <a:rPr lang="en-US" sz="2000" dirty="0"/>
              <a:t>commuting</a:t>
            </a:r>
          </a:p>
          <a:p>
            <a:r>
              <a:rPr lang="en-US" sz="2000" dirty="0"/>
              <a:t>music festivals</a:t>
            </a:r>
          </a:p>
          <a:p>
            <a:r>
              <a:rPr lang="en-US" sz="2000" dirty="0"/>
              <a:t>podcasts</a:t>
            </a:r>
          </a:p>
          <a:p>
            <a:r>
              <a:rPr lang="en-US" sz="2000" dirty="0"/>
              <a:t>bowling</a:t>
            </a:r>
          </a:p>
          <a:p>
            <a:r>
              <a:rPr lang="en-US" sz="2000" dirty="0"/>
              <a:t>Arnold Schwarzenegger</a:t>
            </a:r>
          </a:p>
          <a:p>
            <a:r>
              <a:rPr lang="en-US" sz="2000" dirty="0"/>
              <a:t>Alpine skiing</a:t>
            </a:r>
          </a:p>
          <a:p>
            <a:r>
              <a:rPr lang="en-US" sz="2000" dirty="0"/>
              <a:t>Bodybuilding supplement</a:t>
            </a:r>
          </a:p>
          <a:p>
            <a:r>
              <a:rPr lang="en-US" sz="2000" dirty="0"/>
              <a:t>Harley-Davidson	</a:t>
            </a:r>
          </a:p>
          <a:p>
            <a:r>
              <a:rPr lang="en-US" sz="2000" dirty="0"/>
              <a:t>Miley Cyrus</a:t>
            </a:r>
          </a:p>
          <a:p>
            <a:r>
              <a:rPr lang="en-US" sz="2000" dirty="0"/>
              <a:t>Hamilton (musical)</a:t>
            </a:r>
          </a:p>
          <a:p>
            <a:r>
              <a:rPr lang="en-US" sz="2000" dirty="0"/>
              <a:t>Ireland	</a:t>
            </a:r>
          </a:p>
          <a:p>
            <a:r>
              <a:rPr lang="en-US" sz="2000" dirty="0"/>
              <a:t>Cannabis (drug)</a:t>
            </a:r>
          </a:p>
          <a:p>
            <a:r>
              <a:rPr lang="en-US" sz="2000" dirty="0"/>
              <a:t>Mount Kilimanjaro</a:t>
            </a:r>
          </a:p>
          <a:p>
            <a:r>
              <a:rPr lang="en-US" sz="2000" dirty="0"/>
              <a:t>Eggplant</a:t>
            </a:r>
          </a:p>
          <a:p>
            <a:r>
              <a:rPr lang="en-US" sz="2000" dirty="0"/>
              <a:t>Welding	</a:t>
            </a:r>
          </a:p>
          <a:p>
            <a:r>
              <a:rPr lang="en-US" sz="2000" dirty="0"/>
              <a:t>Aquarium</a:t>
            </a:r>
          </a:p>
          <a:p>
            <a:r>
              <a:rPr lang="en-US" sz="2000" dirty="0"/>
              <a:t>Italian cuisine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FA6A4-1756-9C43-AA33-891663AD668B}"/>
              </a:ext>
            </a:extLst>
          </p:cNvPr>
          <p:cNvSpPr txBox="1"/>
          <p:nvPr/>
        </p:nvSpPr>
        <p:spPr>
          <a:xfrm>
            <a:off x="7236070" y="853735"/>
            <a:ext cx="29631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Kurt Cobain</a:t>
            </a:r>
          </a:p>
          <a:p>
            <a:r>
              <a:rPr lang="en-US" sz="2000" dirty="0"/>
              <a:t>List of water sports</a:t>
            </a:r>
          </a:p>
          <a:p>
            <a:r>
              <a:rPr lang="en-US" sz="2000" dirty="0"/>
              <a:t>Strawberry</a:t>
            </a:r>
          </a:p>
          <a:p>
            <a:r>
              <a:rPr lang="en-US" sz="2000" dirty="0"/>
              <a:t>Online game</a:t>
            </a:r>
          </a:p>
          <a:p>
            <a:r>
              <a:rPr lang="en-US" sz="2000" dirty="0"/>
              <a:t>Text messaging	</a:t>
            </a:r>
          </a:p>
          <a:p>
            <a:r>
              <a:rPr lang="en-US" sz="2000" dirty="0"/>
              <a:t>Baileys Irish Cream</a:t>
            </a:r>
          </a:p>
          <a:p>
            <a:r>
              <a:rPr lang="en-US" sz="2000" dirty="0"/>
              <a:t>Fiction	</a:t>
            </a:r>
          </a:p>
          <a:p>
            <a:r>
              <a:rPr lang="en-US" sz="2000" dirty="0"/>
              <a:t>American football</a:t>
            </a:r>
          </a:p>
          <a:p>
            <a:r>
              <a:rPr lang="en-US" sz="2000" dirty="0"/>
              <a:t>Online shopping	</a:t>
            </a:r>
          </a:p>
          <a:p>
            <a:r>
              <a:rPr lang="en-US" sz="2000" dirty="0"/>
              <a:t>Aldi</a:t>
            </a:r>
          </a:p>
          <a:p>
            <a:r>
              <a:rPr lang="en-US" sz="2000" dirty="0"/>
              <a:t>Rock and roll</a:t>
            </a:r>
          </a:p>
          <a:p>
            <a:r>
              <a:rPr lang="en-US" sz="2000" dirty="0"/>
              <a:t>Kendrick Lamar	</a:t>
            </a:r>
          </a:p>
          <a:p>
            <a:r>
              <a:rPr lang="en-US" sz="2000" dirty="0"/>
              <a:t>Medical billing	</a:t>
            </a:r>
          </a:p>
          <a:p>
            <a:r>
              <a:rPr lang="en-US" sz="2000" dirty="0"/>
              <a:t>Blue Ridge Parkway</a:t>
            </a:r>
          </a:p>
          <a:p>
            <a:r>
              <a:rPr lang="en-US" sz="2000" dirty="0"/>
              <a:t>Clown</a:t>
            </a:r>
          </a:p>
          <a:p>
            <a:r>
              <a:rPr lang="en-US" sz="2000" dirty="0"/>
              <a:t>Pasta</a:t>
            </a:r>
          </a:p>
          <a:p>
            <a:r>
              <a:rPr lang="en-US" sz="2000" dirty="0"/>
              <a:t>Hiking</a:t>
            </a: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CE6567B5-FF0C-EC43-BD56-07C231F036A1}"/>
              </a:ext>
            </a:extLst>
          </p:cNvPr>
          <p:cNvSpPr/>
          <p:nvPr/>
        </p:nvSpPr>
        <p:spPr>
          <a:xfrm>
            <a:off x="10814538" y="5380892"/>
            <a:ext cx="738554" cy="101282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362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B576B-4E54-F443-A15C-09C5B52B0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640" y="505801"/>
            <a:ext cx="9462720" cy="6018090"/>
          </a:xfrm>
        </p:spPr>
      </p:pic>
    </p:spTree>
    <p:extLst>
      <p:ext uri="{BB962C8B-B14F-4D97-AF65-F5344CB8AC3E}">
        <p14:creationId xmlns:p14="http://schemas.microsoft.com/office/powerpoint/2010/main" val="4161066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ston2_fair_ny_staff_meeting_may24" id="{8A38412F-4747-8D4C-B68A-9A09781FD0C7}" vid="{A46589C0-6692-4646-BA6B-6EDA361FDE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4261</TotalTime>
  <Words>955</Words>
  <Application>Microsoft Macintosh PowerPoint</Application>
  <PresentationFormat>Widescreen</PresentationFormat>
  <Paragraphs>190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Gill Sans MT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Open-Domain Dialogue Setting</vt:lpstr>
      <vt:lpstr>Open-Domain Dialogue Setting</vt:lpstr>
      <vt:lpstr>PowerPoint Presentation</vt:lpstr>
      <vt:lpstr>PowerPoint Presentation</vt:lpstr>
      <vt:lpstr>PowerPoint Presentation</vt:lpstr>
      <vt:lpstr>Dataset Examples</vt:lpstr>
      <vt:lpstr>Dataset Examples</vt:lpstr>
      <vt:lpstr>Dataset Examples</vt:lpstr>
      <vt:lpstr>PowerPoint Presentation</vt:lpstr>
      <vt:lpstr>Models</vt:lpstr>
      <vt:lpstr>Generative Model architecture</vt:lpstr>
      <vt:lpstr>Retrieval Model architecture</vt:lpstr>
      <vt:lpstr>Full Dialogue Task: Retrieval</vt:lpstr>
      <vt:lpstr>SubTask: Knowledge Selection</vt:lpstr>
      <vt:lpstr>PowerPoint Presentation</vt:lpstr>
      <vt:lpstr>Human Evaluations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Analysis Summary</vt:lpstr>
      <vt:lpstr>Natural Language Generation task spectrum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Weston</dc:creator>
  <cp:lastModifiedBy>Jason Weston</cp:lastModifiedBy>
  <cp:revision>65</cp:revision>
  <dcterms:created xsi:type="dcterms:W3CDTF">2018-09-27T14:40:51Z</dcterms:created>
  <dcterms:modified xsi:type="dcterms:W3CDTF">2018-10-31T10:23:58Z</dcterms:modified>
</cp:coreProperties>
</file>